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926" r:id="rId2"/>
    <p:sldId id="703" r:id="rId3"/>
    <p:sldId id="699" r:id="rId4"/>
    <p:sldId id="676" r:id="rId5"/>
    <p:sldId id="621" r:id="rId6"/>
    <p:sldId id="805" r:id="rId7"/>
    <p:sldId id="806" r:id="rId8"/>
    <p:sldId id="963" r:id="rId9"/>
    <p:sldId id="811" r:id="rId10"/>
    <p:sldId id="964" r:id="rId11"/>
    <p:sldId id="807" r:id="rId12"/>
    <p:sldId id="802" r:id="rId13"/>
    <p:sldId id="801" r:id="rId14"/>
    <p:sldId id="832" r:id="rId15"/>
    <p:sldId id="840" r:id="rId16"/>
    <p:sldId id="834" r:id="rId17"/>
    <p:sldId id="846" r:id="rId18"/>
    <p:sldId id="873" r:id="rId19"/>
    <p:sldId id="901" r:id="rId20"/>
    <p:sldId id="967" r:id="rId21"/>
    <p:sldId id="843" r:id="rId22"/>
    <p:sldId id="848" r:id="rId23"/>
    <p:sldId id="844" r:id="rId24"/>
    <p:sldId id="906" r:id="rId25"/>
    <p:sldId id="835" r:id="rId26"/>
    <p:sldId id="849" r:id="rId27"/>
    <p:sldId id="968" r:id="rId28"/>
    <p:sldId id="850" r:id="rId29"/>
    <p:sldId id="856" r:id="rId30"/>
    <p:sldId id="857" r:id="rId31"/>
    <p:sldId id="858" r:id="rId32"/>
    <p:sldId id="855" r:id="rId33"/>
    <p:sldId id="859" r:id="rId34"/>
    <p:sldId id="890" r:id="rId35"/>
    <p:sldId id="891" r:id="rId36"/>
    <p:sldId id="892" r:id="rId37"/>
    <p:sldId id="893" r:id="rId38"/>
    <p:sldId id="836" r:id="rId39"/>
    <p:sldId id="969" r:id="rId40"/>
    <p:sldId id="817" r:id="rId41"/>
    <p:sldId id="970" r:id="rId42"/>
    <p:sldId id="930" r:id="rId43"/>
    <p:sldId id="934" r:id="rId44"/>
    <p:sldId id="935" r:id="rId45"/>
    <p:sldId id="936" r:id="rId46"/>
    <p:sldId id="937" r:id="rId47"/>
    <p:sldId id="938" r:id="rId48"/>
    <p:sldId id="939" r:id="rId49"/>
    <p:sldId id="940" r:id="rId50"/>
    <p:sldId id="941" r:id="rId51"/>
    <p:sldId id="945" r:id="rId52"/>
    <p:sldId id="885" r:id="rId53"/>
    <p:sldId id="879" r:id="rId54"/>
    <p:sldId id="886" r:id="rId55"/>
    <p:sldId id="869" r:id="rId56"/>
    <p:sldId id="871" r:id="rId57"/>
    <p:sldId id="870" r:id="rId58"/>
    <p:sldId id="942" r:id="rId59"/>
    <p:sldId id="943" r:id="rId60"/>
    <p:sldId id="863" r:id="rId61"/>
    <p:sldId id="864" r:id="rId62"/>
    <p:sldId id="865" r:id="rId63"/>
    <p:sldId id="950" r:id="rId64"/>
    <p:sldId id="951" r:id="rId65"/>
    <p:sldId id="952" r:id="rId66"/>
    <p:sldId id="955" r:id="rId67"/>
    <p:sldId id="956" r:id="rId68"/>
    <p:sldId id="913" r:id="rId69"/>
    <p:sldId id="894" r:id="rId70"/>
    <p:sldId id="953" r:id="rId71"/>
    <p:sldId id="845" r:id="rId72"/>
    <p:sldId id="909" r:id="rId73"/>
    <p:sldId id="958" r:id="rId74"/>
    <p:sldId id="960" r:id="rId75"/>
    <p:sldId id="961" r:id="rId76"/>
    <p:sldId id="966" r:id="rId77"/>
    <p:sldId id="925" r:id="rId78"/>
    <p:sldId id="896" r:id="rId79"/>
    <p:sldId id="962" r:id="rId80"/>
    <p:sldId id="900" r:id="rId81"/>
    <p:sldId id="876" r:id="rId82"/>
    <p:sldId id="877" r:id="rId83"/>
    <p:sldId id="416" r:id="rId84"/>
    <p:sldId id="92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856"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2020-08-12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28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1820718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2020-08-12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5.jp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hyperlink" Target="https://doi.org/10.5281/zenodo.3981458"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66.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t>
            </a:r>
            <a:r>
              <a:rPr lang="en-US" sz="3600" b="1" u="sng" dirty="0"/>
              <a:t>AEA appoints Data Editor</a:t>
            </a:r>
            <a:r>
              <a:rPr lang="en-US" sz="3600" dirty="0"/>
              <a:t>,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July 16, 2020 (1 year), </a:t>
            </a:r>
            <a:r>
              <a:rPr lang="en-US" dirty="0"/>
              <a:t>the AEA Data Editor team conducted </a:t>
            </a:r>
          </a:p>
          <a:p>
            <a:r>
              <a:rPr lang="en-US" sz="3600" b="1" dirty="0" smtClean="0">
                <a:solidFill>
                  <a:schemeClr val="accent6">
                    <a:lumMod val="75000"/>
                  </a:schemeClr>
                </a:solidFill>
              </a:rPr>
              <a:t>866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277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tips</a:t>
            </a:r>
          </a:p>
          <a:p>
            <a:pPr algn="ctr"/>
            <a:r>
              <a:rPr lang="en-US" sz="7200" dirty="0" smtClean="0">
                <a:solidFill>
                  <a:schemeClr val="bg1"/>
                </a:solidFill>
              </a:rPr>
              <a:t>(based on 800+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smtClean="0"/>
              <a:t>History of </a:t>
            </a:r>
            <a:r>
              <a:rPr lang="en-US" dirty="0"/>
              <a:t>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smtClean="0"/>
              <a:t>Sometimes we can:</a:t>
            </a:r>
          </a:p>
          <a:p>
            <a:r>
              <a:rPr lang="en-US" dirty="0" smtClean="0"/>
              <a:t>In the past 6 months, we have worked with</a:t>
            </a:r>
          </a:p>
          <a:p>
            <a:pPr lvl="1"/>
            <a:r>
              <a:rPr lang="en-US" dirty="0" smtClean="0"/>
              <a:t>French, Brazilian, and US confidential admin data</a:t>
            </a:r>
          </a:p>
          <a:p>
            <a:pPr lvl="1"/>
            <a:r>
              <a:rPr lang="en-US" dirty="0" smtClean="0"/>
              <a:t>Purchased commercial data (Twitter, Indian GDP)</a:t>
            </a:r>
          </a:p>
          <a:p>
            <a:pPr lvl="1"/>
            <a:r>
              <a:rPr lang="en-US" dirty="0" smtClean="0"/>
              <a:t>Proprietary data under NDA/DUA (</a:t>
            </a:r>
            <a:r>
              <a:rPr lang="en-US" dirty="0" err="1" smtClean="0"/>
              <a:t>Ebay</a:t>
            </a:r>
            <a:r>
              <a:rPr lang="en-US" dirty="0" smtClean="0"/>
              <a:t>)</a:t>
            </a:r>
          </a:p>
          <a:p>
            <a:pPr lvl="1"/>
            <a:r>
              <a:rPr lang="en-US" dirty="0" smtClean="0"/>
              <a:t>Data with application procedure (Chinese Panel, Demographic and Health Survey, European establishment data)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a:t>
            </a:r>
            <a:r>
              <a:rPr lang="en-US" sz="4400" b="1" smtClean="0">
                <a:solidFill>
                  <a:schemeClr val="bg1"/>
                </a:solidFill>
                <a:hlinkClick r:id="rId2"/>
              </a:rPr>
              <a:t>3981458</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2891</Words>
  <Application>Microsoft Office PowerPoint</Application>
  <PresentationFormat>Widescreen</PresentationFormat>
  <Paragraphs>641</Paragraphs>
  <Slides>84</Slides>
  <Notes>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Century</vt:lpstr>
      <vt:lpstr>Montserrat</vt:lpstr>
      <vt:lpstr>Roboto</vt:lpstr>
      <vt:lpstr>Office Theme</vt:lpstr>
      <vt:lpstr>Implementing Increased Transparency and Reproducibility in Economics: Lessons learned</vt:lpstr>
      <vt:lpstr>PowerPoint Presentation</vt:lpstr>
      <vt:lpstr>PowerPoint Presentation</vt:lpstr>
      <vt:lpstr>Progress</vt:lpstr>
      <vt:lpstr>Progress</vt:lpstr>
      <vt:lpstr>Some key statistics</vt:lpstr>
      <vt:lpstr>In a nutshell</vt:lpstr>
      <vt:lpstr>PowerPoint Presentation</vt:lpstr>
      <vt:lpstr>Failure to curate</vt:lpstr>
      <vt:lpstr>Poor coding practices</vt:lpstr>
      <vt:lpstr>Poor citation practices</vt:lpstr>
      <vt:lpstr>PowerPoint Presentation</vt:lpstr>
      <vt:lpstr>Second round (2012-)</vt:lpstr>
      <vt:lpstr>PowerPoint Presentation</vt:lpstr>
      <vt:lpstr>AEA Data &amp; Code Availability Policy (2019)</vt:lpstr>
      <vt:lpstr>Current efforts at the AEA</vt:lpstr>
      <vt:lpstr>AEA Pre-Publication Verification</vt:lpstr>
      <vt:lpstr>Action: Reproducibility Check</vt:lpstr>
      <vt:lpstr>Who is doing that?</vt:lpstr>
      <vt:lpstr>Very little diversity in software</vt:lpstr>
      <vt:lpstr>PowerPoint Presentation</vt:lpstr>
      <vt:lpstr>PowerPoint Presentation</vt:lpstr>
      <vt:lpstr>Stats on reproduced articles</vt:lpstr>
      <vt:lpstr>Also work with 3rd parties</vt:lpstr>
      <vt:lpstr>Current efforts at the AEA</vt:lpstr>
      <vt:lpstr>Full-featured repository</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Current efforts at the AEA</vt:lpstr>
      <vt:lpstr>Starts with Data Citations</vt:lpstr>
      <vt:lpstr>Starts with Data Citations</vt:lpstr>
      <vt:lpstr>Data citations</vt:lpstr>
      <vt:lpstr>PowerPoint Presentation</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Citing restricted-access data</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Example 4: German Restricted-access</vt:lpstr>
      <vt:lpstr>Element of a (data) citation</vt:lpstr>
      <vt:lpstr>Element of a (data) citation</vt:lpstr>
      <vt:lpstr>Element of a (data) citation</vt:lpstr>
      <vt:lpstr>And we check them!</vt:lpstr>
      <vt:lpstr>And we check them!</vt:lpstr>
      <vt:lpstr>PowerPoint Presentation</vt:lpstr>
      <vt:lpstr>PowerPoint Presentation</vt:lpstr>
      <vt:lpstr>Data: Citations, Access, Rights</vt:lpstr>
      <vt:lpstr>PowerPoint Presentation</vt:lpstr>
      <vt:lpstr>Streamlining replication packages</vt:lpstr>
      <vt:lpstr>Extreme examples</vt:lpstr>
      <vt:lpstr>Extreme examples</vt:lpstr>
      <vt:lpstr>Ideal setup</vt:lpstr>
      <vt:lpstr>How to prepare the replication package</vt:lpstr>
      <vt:lpstr>Tension between access and reproducibility</vt:lpstr>
      <vt:lpstr>Verification services</vt:lpstr>
      <vt:lpstr>Assume we can access the data</vt:lpstr>
      <vt:lpstr>PowerPoint Presentation</vt:lpstr>
      <vt:lpstr>Goal: Transportability</vt:lpstr>
      <vt:lpstr>Social science “guild”</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27</cp:revision>
  <dcterms:created xsi:type="dcterms:W3CDTF">2020-03-31T02:20:35Z</dcterms:created>
  <dcterms:modified xsi:type="dcterms:W3CDTF">2020-08-12T20:15:26Z</dcterms:modified>
</cp:coreProperties>
</file>